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7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6"/>
  </p:handoutMasterIdLst>
  <p:sldIdLst>
    <p:sldId id="1816" r:id="rId3"/>
    <p:sldId id="2643" r:id="rId4"/>
    <p:sldId id="2644" r:id="rId6"/>
    <p:sldId id="2645" r:id="rId7"/>
    <p:sldId id="2646" r:id="rId8"/>
    <p:sldId id="2647" r:id="rId9"/>
    <p:sldId id="2648" r:id="rId10"/>
    <p:sldId id="2649" r:id="rId11"/>
    <p:sldId id="2650" r:id="rId12"/>
    <p:sldId id="2651" r:id="rId13"/>
    <p:sldId id="2652" r:id="rId14"/>
    <p:sldId id="2653" r:id="rId15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8" userDrawn="1">
          <p15:clr>
            <a:srgbClr val="A4A3A4"/>
          </p15:clr>
        </p15:guide>
        <p15:guide id="2" pos="375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ss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838"/>
    <a:srgbClr val="FFFFFF"/>
    <a:srgbClr val="03AD97"/>
    <a:srgbClr val="111D3D"/>
    <a:srgbClr val="1A253D"/>
    <a:srgbClr val="1B1F30"/>
    <a:srgbClr val="181B2A"/>
    <a:srgbClr val="001B4E"/>
    <a:srgbClr val="001D54"/>
    <a:srgbClr val="082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654" y="54"/>
      </p:cViewPr>
      <p:guideLst>
        <p:guide orient="horz" pos="2248"/>
        <p:guide pos="375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01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983015307192"/>
          <c:y val="0.300481622306717"/>
          <c:w val="0.688093940029356"/>
          <c:h val="0.69318124207858"/>
        </c:manualLayout>
      </c:layout>
      <c:doughnutChart>
        <c:varyColors val="1"/>
        <c:ser>
          <c:idx val="0"/>
          <c:order val="0"/>
          <c:tx>
            <c:strRef>
              <c:f>Sheet1!$A$1:$B$1</c:f>
              <c:strCache>
                <c:ptCount val="1"/>
                <c:pt idx="0">
                  <c:v>  销售额</c:v>
                </c:pt>
              </c:strCache>
            </c:strRef>
          </c:tx>
          <c:spPr/>
          <c:explosion val="0"/>
          <c:dPt>
            <c:idx val="0"/>
            <c:bubble3D val="0"/>
            <c:explosion val="0"/>
            <c:spPr>
              <a:solidFill>
                <a:schemeClr val="accent1"/>
              </a:solidFill>
              <a:ln w="19050" cap="flat" cmpd="sng" algn="ctr">
                <a:solidFill>
                  <a:schemeClr val="lt1"/>
                </a:solidFill>
                <a:prstDash val="solid"/>
                <a:miter lim="800000"/>
              </a:ln>
              <a:effectLst/>
              <a:sp3d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卡支付</c:v>
                </c:pt>
                <c:pt idx="1">
                  <c:v>电子钱包</c:v>
                </c:pt>
                <c:pt idx="2">
                  <c:v>网银转账</c:v>
                </c:pt>
                <c:pt idx="3">
                  <c:v>现金支付</c:v>
                </c:pt>
                <c:pt idx="4">
                  <c:v>其他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0.51</c:v>
                </c:pt>
                <c:pt idx="1">
                  <c:v>0.29</c:v>
                </c:pt>
                <c:pt idx="2">
                  <c:v>0.11</c:v>
                </c:pt>
                <c:pt idx="3">
                  <c:v>0.05</c:v>
                </c:pt>
                <c:pt idx="4">
                  <c:v>0.04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image" Target="../media/image1.png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.png"/><Relationship Id="rId8" Type="http://schemas.openxmlformats.org/officeDocument/2006/relationships/tags" Target="../tags/tag89.xml"/><Relationship Id="rId7" Type="http://schemas.openxmlformats.org/officeDocument/2006/relationships/image" Target="../media/image18.png"/><Relationship Id="rId6" Type="http://schemas.openxmlformats.org/officeDocument/2006/relationships/tags" Target="../tags/tag88.xml"/><Relationship Id="rId5" Type="http://schemas.openxmlformats.org/officeDocument/2006/relationships/image" Target="../media/image9.png"/><Relationship Id="rId4" Type="http://schemas.openxmlformats.org/officeDocument/2006/relationships/tags" Target="../tags/tag87.xml"/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4" Type="http://schemas.openxmlformats.org/officeDocument/2006/relationships/notesSlide" Target="../notesSlides/notesSlide9.xml"/><Relationship Id="rId13" Type="http://schemas.openxmlformats.org/officeDocument/2006/relationships/slideLayout" Target="../slideLayouts/slideLayout1.xml"/><Relationship Id="rId12" Type="http://schemas.openxmlformats.org/officeDocument/2006/relationships/tags" Target="../tags/tag92.xml"/><Relationship Id="rId11" Type="http://schemas.openxmlformats.org/officeDocument/2006/relationships/tags" Target="../tags/tag91.xml"/><Relationship Id="rId10" Type="http://schemas.openxmlformats.org/officeDocument/2006/relationships/tags" Target="../tags/tag90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3.xml"/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97.xml"/><Relationship Id="rId8" Type="http://schemas.openxmlformats.org/officeDocument/2006/relationships/tags" Target="../tags/tag96.xml"/><Relationship Id="rId7" Type="http://schemas.openxmlformats.org/officeDocument/2006/relationships/image" Target="../media/image20.png"/><Relationship Id="rId6" Type="http://schemas.openxmlformats.org/officeDocument/2006/relationships/tags" Target="../tags/tag95.xml"/><Relationship Id="rId5" Type="http://schemas.openxmlformats.org/officeDocument/2006/relationships/image" Target="../media/image10.png"/><Relationship Id="rId4" Type="http://schemas.openxmlformats.org/officeDocument/2006/relationships/tags" Target="../tags/tag94.xml"/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4" Type="http://schemas.openxmlformats.org/officeDocument/2006/relationships/notesSlide" Target="../notesSlides/notesSlide11.xml"/><Relationship Id="rId13" Type="http://schemas.openxmlformats.org/officeDocument/2006/relationships/slideLayout" Target="../slideLayouts/slideLayout1.xml"/><Relationship Id="rId12" Type="http://schemas.openxmlformats.org/officeDocument/2006/relationships/tags" Target="../tags/tag100.xml"/><Relationship Id="rId11" Type="http://schemas.openxmlformats.org/officeDocument/2006/relationships/tags" Target="../tags/tag99.xml"/><Relationship Id="rId10" Type="http://schemas.openxmlformats.org/officeDocument/2006/relationships/tags" Target="../tags/tag98.xml"/><Relationship Id="rId1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66.xml"/><Relationship Id="rId8" Type="http://schemas.openxmlformats.org/officeDocument/2006/relationships/tags" Target="../tags/tag65.xml"/><Relationship Id="rId7" Type="http://schemas.openxmlformats.org/officeDocument/2006/relationships/image" Target="../media/image5.png"/><Relationship Id="rId6" Type="http://schemas.openxmlformats.org/officeDocument/2006/relationships/image" Target="file:///C:\Users\vss\AppData\Local\Temp\wps\INetCache\66d103a6d5ba94b408b4bdf334fb2845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3" Type="http://schemas.openxmlformats.org/officeDocument/2006/relationships/image" Target="../media/image1.png"/><Relationship Id="rId23" Type="http://schemas.openxmlformats.org/officeDocument/2006/relationships/notesSlide" Target="../notesSlides/notesSlide1.xml"/><Relationship Id="rId22" Type="http://schemas.openxmlformats.org/officeDocument/2006/relationships/slideLayout" Target="../slideLayouts/slideLayout1.xml"/><Relationship Id="rId21" Type="http://schemas.openxmlformats.org/officeDocument/2006/relationships/tags" Target="../tags/tag73.xml"/><Relationship Id="rId20" Type="http://schemas.openxmlformats.org/officeDocument/2006/relationships/image" Target="../media/image10.png"/><Relationship Id="rId2" Type="http://schemas.openxmlformats.org/officeDocument/2006/relationships/image" Target="../media/image2.png"/><Relationship Id="rId19" Type="http://schemas.openxmlformats.org/officeDocument/2006/relationships/tags" Target="../tags/tag72.xml"/><Relationship Id="rId18" Type="http://schemas.openxmlformats.org/officeDocument/2006/relationships/tags" Target="../tags/tag71.xml"/><Relationship Id="rId17" Type="http://schemas.openxmlformats.org/officeDocument/2006/relationships/image" Target="../media/image9.png"/><Relationship Id="rId16" Type="http://schemas.openxmlformats.org/officeDocument/2006/relationships/tags" Target="../tags/tag70.xml"/><Relationship Id="rId15" Type="http://schemas.openxmlformats.org/officeDocument/2006/relationships/image" Target="../media/image8.png"/><Relationship Id="rId14" Type="http://schemas.openxmlformats.org/officeDocument/2006/relationships/tags" Target="../tags/tag69.xml"/><Relationship Id="rId13" Type="http://schemas.openxmlformats.org/officeDocument/2006/relationships/tags" Target="../tags/tag68.xml"/><Relationship Id="rId12" Type="http://schemas.openxmlformats.org/officeDocument/2006/relationships/tags" Target="../tags/tag67.xml"/><Relationship Id="rId11" Type="http://schemas.openxmlformats.org/officeDocument/2006/relationships/image" Target="../media/image7.svg"/><Relationship Id="rId10" Type="http://schemas.openxmlformats.org/officeDocument/2006/relationships/image" Target="../media/image6.png"/><Relationship Id="rId1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4.xml"/><Relationship Id="rId4" Type="http://schemas.openxmlformats.org/officeDocument/2006/relationships/image" Target="../media/image7.svg"/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image" Target="../media/image7.svg"/><Relationship Id="rId7" Type="http://schemas.openxmlformats.org/officeDocument/2006/relationships/image" Target="../media/image6.png"/><Relationship Id="rId6" Type="http://schemas.openxmlformats.org/officeDocument/2006/relationships/tags" Target="../tags/tag76.xml"/><Relationship Id="rId5" Type="http://schemas.openxmlformats.org/officeDocument/2006/relationships/image" Target="../media/image12.png"/><Relationship Id="rId4" Type="http://schemas.openxmlformats.org/officeDocument/2006/relationships/tags" Target="../tags/tag75.xml"/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1" Type="http://schemas.openxmlformats.org/officeDocument/2006/relationships/notesSlide" Target="../notesSlides/notesSlide3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78.xml"/><Relationship Id="rId5" Type="http://schemas.openxmlformats.org/officeDocument/2006/relationships/image" Target="../media/image13.png"/><Relationship Id="rId4" Type="http://schemas.openxmlformats.org/officeDocument/2006/relationships/image" Target="../media/image5.png"/><Relationship Id="rId3" Type="http://schemas.openxmlformats.org/officeDocument/2006/relationships/image" Target="../media/image3.jpeg"/><Relationship Id="rId2" Type="http://schemas.openxmlformats.org/officeDocument/2006/relationships/hyperlink" Target="https://qiwi.com/settings/identification" TargetMode="Externa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7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jpeg"/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image" Target="../media/image17.png"/><Relationship Id="rId7" Type="http://schemas.openxmlformats.org/officeDocument/2006/relationships/tags" Target="../tags/tag83.xml"/><Relationship Id="rId6" Type="http://schemas.openxmlformats.org/officeDocument/2006/relationships/image" Target="../media/image16.png"/><Relationship Id="rId5" Type="http://schemas.openxmlformats.org/officeDocument/2006/relationships/tags" Target="../tags/tag82.xml"/><Relationship Id="rId4" Type="http://schemas.openxmlformats.org/officeDocument/2006/relationships/image" Target="../media/image8.png"/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1" Type="http://schemas.openxmlformats.org/officeDocument/2006/relationships/notesSlide" Target="../notesSlides/notesSlide7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6.xml"/><Relationship Id="rId4" Type="http://schemas.openxmlformats.org/officeDocument/2006/relationships/image" Target="../media/image9.png"/><Relationship Id="rId3" Type="http://schemas.openxmlformats.org/officeDocument/2006/relationships/tags" Target="../tags/tag85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D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19"/>
          <p:cNvSpPr>
            <a:spLocks noChangeArrowheads="1"/>
          </p:cNvSpPr>
          <p:nvPr/>
        </p:nvSpPr>
        <p:spPr bwMode="auto">
          <a:xfrm>
            <a:off x="798830" y="6159500"/>
            <a:ext cx="10455910" cy="24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000">
                <a:solidFill>
                  <a:schemeClr val="bg1">
                    <a:lumMod val="65000"/>
                  </a:schemeClr>
                </a:solidFill>
                <a:latin typeface="Microsoft YaHei UI" panose="020B0503020204020204" charset="-122"/>
                <a:ea typeface="Microsoft YaHei UI" panose="020B0503020204020204" charset="-122"/>
                <a:sym typeface="Open Sans" panose="020B0906030804020204" pitchFamily="34" charset="0"/>
              </a:rPr>
              <a:t>© 2022 PAYSSION LIMITED</a:t>
            </a:r>
            <a:endParaRPr lang="en-US" altLang="zh-CN" sz="1000">
              <a:solidFill>
                <a:schemeClr val="bg1">
                  <a:lumMod val="65000"/>
                </a:schemeClr>
              </a:solidFill>
              <a:latin typeface="Microsoft YaHei UI" panose="020B0503020204020204" charset="-122"/>
              <a:ea typeface="Microsoft YaHei UI" panose="020B0503020204020204" charset="-122"/>
              <a:sym typeface="Open Sans" panose="020B0906030804020204" pitchFamily="34" charset="0"/>
            </a:endParaRPr>
          </a:p>
        </p:txBody>
      </p:sp>
      <p:sp>
        <p:nvSpPr>
          <p:cNvPr id="7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275715" y="3075305"/>
            <a:ext cx="9799320" cy="1037590"/>
          </a:xfrm>
          <a:prstGeom prst="rect">
            <a:avLst/>
          </a:prstGeom>
        </p:spPr>
        <p:txBody>
          <a:bodyPr vert="horz" lIns="90000" tIns="46800" rIns="90000" bIns="46800" rtlCol="0" anchor="b" anchorCtr="0"/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60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algn="ctr"/>
            <a:r>
              <a:rPr lang="zh-CN" altLang="en-US" sz="4400">
                <a:solidFill>
                  <a:schemeClr val="bg1"/>
                </a:solidFill>
                <a:sym typeface="+mn-ea"/>
              </a:rPr>
              <a:t>俄罗斯支付解决</a:t>
            </a:r>
            <a:r>
              <a:rPr lang="zh-CN" altLang="en-US" sz="4400">
                <a:solidFill>
                  <a:schemeClr val="bg1"/>
                </a:solidFill>
                <a:sym typeface="+mn-ea"/>
              </a:rPr>
              <a:t>方案</a:t>
            </a:r>
            <a:endParaRPr lang="zh-CN" altLang="en-US" sz="4400">
              <a:solidFill>
                <a:schemeClr val="bg1"/>
              </a:solidFill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275715" y="2071370"/>
            <a:ext cx="9799320" cy="1037590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60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algn="ctr"/>
            <a:r>
              <a:rPr lang="en-US" altLang="zh-CN" sz="6600" b="0">
                <a:solidFill>
                  <a:schemeClr val="bg1"/>
                </a:solidFill>
                <a:latin typeface="Mark Offc Pro Heavy" panose="020B0904020101010102" charset="0"/>
                <a:cs typeface="Mark Offc Pro Heavy" panose="020B0904020101010102" charset="0"/>
                <a:sym typeface="+mn-ea"/>
              </a:rPr>
              <a:t>Payssion</a:t>
            </a:r>
            <a:endParaRPr lang="en-US" altLang="zh-CN" sz="6600" b="0">
              <a:solidFill>
                <a:schemeClr val="bg1"/>
              </a:solidFill>
              <a:latin typeface="Mark Offc Pro Heavy" panose="020B0904020101010102" charset="0"/>
              <a:cs typeface="Mark Offc Pro Heavy" panose="020B0904020101010102" charset="0"/>
              <a:sym typeface="+mn-ea"/>
            </a:endParaRPr>
          </a:p>
        </p:txBody>
      </p:sp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89750" y="4818380"/>
            <a:ext cx="5410200" cy="285750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515100" y="5255260"/>
            <a:ext cx="5410200" cy="2857500"/>
          </a:xfrm>
          <a:prstGeom prst="rect">
            <a:avLst/>
          </a:prstGeom>
        </p:spPr>
      </p:pic>
      <p:sp>
        <p:nvSpPr>
          <p:cNvPr id="106" name="矩形 105"/>
          <p:cNvSpPr/>
          <p:nvPr/>
        </p:nvSpPr>
        <p:spPr>
          <a:xfrm>
            <a:off x="763905" y="2091690"/>
            <a:ext cx="2160270" cy="431800"/>
          </a:xfrm>
          <a:prstGeom prst="rect">
            <a:avLst/>
          </a:prstGeom>
          <a:solidFill>
            <a:schemeClr val="bg1"/>
          </a:solidFill>
          <a:ln>
            <a:solidFill>
              <a:srgbClr val="03AD9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grpSp>
        <p:nvGrpSpPr>
          <p:cNvPr id="83" name="组合 82"/>
          <p:cNvGrpSpPr/>
          <p:nvPr/>
        </p:nvGrpSpPr>
        <p:grpSpPr>
          <a:xfrm rot="0">
            <a:off x="2630805" y="2216150"/>
            <a:ext cx="184150" cy="183515"/>
            <a:chOff x="4117" y="3540"/>
            <a:chExt cx="375" cy="374"/>
          </a:xfrm>
        </p:grpSpPr>
        <p:sp>
          <p:nvSpPr>
            <p:cNvPr id="77" name="椭圆 76"/>
            <p:cNvSpPr/>
            <p:nvPr/>
          </p:nvSpPr>
          <p:spPr>
            <a:xfrm>
              <a:off x="4117" y="3540"/>
              <a:ext cx="375" cy="374"/>
            </a:xfrm>
            <a:prstGeom prst="ellipse">
              <a:avLst/>
            </a:prstGeom>
            <a:solidFill>
              <a:srgbClr val="03AD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82" name="图片 81" descr="Vector 1 (3)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9" y="3655"/>
              <a:ext cx="206" cy="161"/>
            </a:xfrm>
            <a:prstGeom prst="rect">
              <a:avLst/>
            </a:prstGeom>
          </p:spPr>
        </p:pic>
      </p:grpSp>
      <p:sp>
        <p:nvSpPr>
          <p:cNvPr id="107" name="文本框 106"/>
          <p:cNvSpPr txBox="1"/>
          <p:nvPr/>
        </p:nvSpPr>
        <p:spPr>
          <a:xfrm>
            <a:off x="1456055" y="2185035"/>
            <a:ext cx="8483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1000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S</a:t>
            </a:r>
            <a:r>
              <a:rPr lang="en-US" altLang="zh-CN" sz="1000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berPay</a:t>
            </a:r>
            <a:endParaRPr lang="en-US" altLang="zh-CN" sz="1000"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02940" y="2091690"/>
            <a:ext cx="2924810" cy="36957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619240" y="2091690"/>
            <a:ext cx="2872740" cy="2578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57225" y="423545"/>
            <a:ext cx="43903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bg2">
                    <a:lumMod val="25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SberPay</a:t>
            </a:r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支付流程</a:t>
            </a:r>
            <a:endParaRPr lang="zh-CN" altLang="en-US" sz="2400" b="1">
              <a:solidFill>
                <a:schemeClr val="bg2">
                  <a:lumMod val="25000"/>
                </a:schemeClr>
              </a:solidFill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pic>
        <p:nvPicPr>
          <p:cNvPr id="13" name="图片 12" descr="Payssion480x4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3970" y="-4445"/>
            <a:ext cx="1445895" cy="144589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9738995" y="1051560"/>
            <a:ext cx="1591945" cy="23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5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让  全  球  收  款  更  轻 松</a:t>
            </a:r>
            <a:endParaRPr lang="zh-CN" sz="95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510655" y="1462405"/>
            <a:ext cx="31045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付款方式二：点击“使用推送通知付款”的按钮，输入与SberBank Online应用程序相关联的手机号码，点击“获取推送通知或短信”。</a:t>
            </a:r>
            <a:endParaRPr lang="en-US" altLang="zh-CN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081655" y="1388745"/>
            <a:ext cx="311594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2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付款方式一：打开Sberbank应用程序，扫描屏幕上的二维码，完成付款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；</a:t>
            </a:r>
            <a:endParaRPr lang="zh-CN" alt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35635" y="1388745"/>
            <a:ext cx="2791460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1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 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消费者选择</a:t>
            </a:r>
            <a:r>
              <a:rPr lang="zh-CN" altLang="en-US" sz="1000">
                <a:solidFill>
                  <a:srgbClr val="3B3838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“SberPay”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作为付款方式</a:t>
            </a:r>
            <a:r>
              <a:rPr 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；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      </a:t>
            </a:r>
            <a:endParaRPr lang="zh-CN" alt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69950" y="2193608"/>
            <a:ext cx="487045" cy="2279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310890" y="2165985"/>
            <a:ext cx="2693035" cy="35604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6673850" y="2165985"/>
            <a:ext cx="2769235" cy="2315210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10"/>
            </p:custDataLst>
          </p:nvPr>
        </p:nvSpPr>
        <p:spPr>
          <a:xfrm>
            <a:off x="6191250" y="3535998"/>
            <a:ext cx="3892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或：</a:t>
            </a:r>
            <a:endParaRPr lang="zh-CN" alt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11"/>
            </p:custDataLst>
          </p:nvPr>
        </p:nvSpPr>
        <p:spPr>
          <a:xfrm>
            <a:off x="9846945" y="1388745"/>
            <a:ext cx="165735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3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</a:t>
            </a:r>
            <a:r>
              <a:rPr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在SberBank在线应用程序中确认付款。</a:t>
            </a:r>
            <a:endParaRPr sz="1000"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</p:spTree>
    <p:custDataLst>
      <p:tags r:id="rId1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889750" y="4818380"/>
            <a:ext cx="5410200" cy="2857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57225" y="471170"/>
            <a:ext cx="61004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/>
            <a:r>
              <a:rPr lang="zh-CN" altLang="en-US" sz="28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</a:t>
            </a:r>
            <a:r>
              <a:rPr lang="en-US" altLang="zh-CN" sz="28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-WebMoney</a:t>
            </a:r>
            <a:endParaRPr lang="en-US" altLang="zh-CN" sz="2800" b="1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7225" y="1963420"/>
            <a:ext cx="480631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1800"/>
              </a:lnSpc>
            </a:pP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WebMoney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成立于1998年，是俄罗斯比较常用的一个电子钱包支付，来自世界各地的4500多万人注册并使用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WebMoney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电子钱包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。</a:t>
            </a: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WebMoney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有多种账户类型，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WME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–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欧元账户，WMZ –美元账户，WMB – 白俄罗斯卢布等。 购买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WMZ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可以在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www.megastock.com 上购买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。</a:t>
            </a: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WebMoney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支付特点和优势</a:t>
            </a:r>
            <a:r>
              <a:rPr 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：</a:t>
            </a:r>
            <a:br>
              <a:rPr 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- 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不支持拒付；</a:t>
            </a:r>
            <a:b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r>
              <a:rPr lang="en-US" altLang="zh-CN" sz="1000" b="1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- </a:t>
            </a:r>
            <a:r>
              <a:rPr lang="zh-CN" altLang="en-US" sz="1000" b="1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只支持</a:t>
            </a:r>
            <a:r>
              <a:rPr lang="en-US" altLang="zh-CN" sz="1000" b="1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WMZ-USD</a:t>
            </a:r>
            <a:r>
              <a:rPr lang="zh-CN" altLang="en-US" sz="1000" b="1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交易</a:t>
            </a:r>
            <a:endParaRPr lang="zh-CN" altLang="en-US" sz="1000" b="1">
              <a:solidFill>
                <a:srgbClr val="FF0000"/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lang="en-US" altLang="zh-CN" sz="1000" b="1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- 由于俄罗斯受制裁因素影响，资金出镜难，所以手续费比较高。</a:t>
            </a:r>
            <a:br>
              <a:rPr 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br>
              <a:rPr 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endParaRPr lang="en-US" alt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86830" y="680720"/>
            <a:ext cx="4843780" cy="50463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3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主要特点</a:t>
            </a:r>
            <a:r>
              <a:rPr lang="en-US" altLang="zh-CN" sz="1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</a:t>
            </a:r>
            <a:endParaRPr lang="en-US" altLang="zh-CN" sz="1400" b="1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支付类型: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电子钱包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支持币种: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 </a:t>
            </a:r>
            <a:r>
              <a:rPr lang="en-US" altLang="zh-CN" sz="1000" b="1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WMZ-USD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适合行业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跨境电商、游戏、直播、软件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……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到账时间: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实时到账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最小单笔限额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1 USD</a:t>
            </a:r>
            <a:b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最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大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单笔限额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</a:t>
            </a:r>
            <a:r>
              <a:rPr lang="zh-CN" altLang="en-US" sz="1000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目前是</a:t>
            </a:r>
            <a:r>
              <a:rPr lang="en-US" altLang="zh-CN" sz="1000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30000 USD/</a:t>
            </a:r>
            <a:r>
              <a:rPr lang="zh-CN" altLang="en-US" sz="1000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笔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 UI" panose="020B0604030504040204" charset="-120"/>
                <a:sym typeface="+mn-ea"/>
              </a:rPr>
              <a:t>（可以申请提升至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 UI" panose="020B0604030504040204" charset="-120"/>
                <a:sym typeface="+mn-ea"/>
              </a:rPr>
              <a:t>50000 USD/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 UI" panose="020B0604030504040204" charset="-120"/>
                <a:sym typeface="+mn-ea"/>
              </a:rPr>
              <a:t>笔）</a:t>
            </a:r>
            <a:endParaRPr lang="en-US" alt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是否支持拒付: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不支持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是否支持退款: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支持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+mn-lt"/>
                <a:sym typeface="+mn-ea"/>
              </a:rPr>
              <a:t>退款手续费:  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+mn-lt"/>
                <a:sym typeface="+mn-ea"/>
              </a:rPr>
              <a:t>1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USD/笔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覆盖地区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/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国家: 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7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0+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国家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主要是俄罗斯、哈萨克斯坦、格鲁吉亚、</a:t>
            </a:r>
            <a:b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塔吉克斯坦、摩尔多瓦和乌兹别克斯坦。</a:t>
            </a: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6086475" y="833120"/>
            <a:ext cx="0" cy="5044440"/>
          </a:xfrm>
          <a:prstGeom prst="line">
            <a:avLst/>
          </a:prstGeom>
          <a:ln w="12700" cmpd="sng"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图片 25" descr="Payssion480x4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970" y="-4445"/>
            <a:ext cx="1445895" cy="1445895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10093960" y="1051560"/>
            <a:ext cx="1591945" cy="23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5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让  全  球  收  款  更  轻 松</a:t>
            </a:r>
            <a:endParaRPr lang="zh-CN" sz="95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pic>
        <p:nvPicPr>
          <p:cNvPr id="3" name="图片 2" descr="E:\01_PAYSSION-设计\190101_全球本地支付-原图大图\欧洲\俄罗斯\webmoney.pngwebmoney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52475" y="1243965"/>
            <a:ext cx="1746250" cy="45593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矩形 105"/>
          <p:cNvSpPr/>
          <p:nvPr/>
        </p:nvSpPr>
        <p:spPr>
          <a:xfrm>
            <a:off x="763905" y="2091690"/>
            <a:ext cx="2160270" cy="431800"/>
          </a:xfrm>
          <a:prstGeom prst="rect">
            <a:avLst/>
          </a:prstGeom>
          <a:solidFill>
            <a:schemeClr val="bg1"/>
          </a:solidFill>
          <a:ln>
            <a:solidFill>
              <a:srgbClr val="03AD9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grpSp>
        <p:nvGrpSpPr>
          <p:cNvPr id="83" name="组合 82"/>
          <p:cNvGrpSpPr/>
          <p:nvPr/>
        </p:nvGrpSpPr>
        <p:grpSpPr>
          <a:xfrm rot="0">
            <a:off x="2630805" y="2216150"/>
            <a:ext cx="184150" cy="183515"/>
            <a:chOff x="4117" y="3540"/>
            <a:chExt cx="375" cy="374"/>
          </a:xfrm>
        </p:grpSpPr>
        <p:sp>
          <p:nvSpPr>
            <p:cNvPr id="77" name="椭圆 76"/>
            <p:cNvSpPr/>
            <p:nvPr/>
          </p:nvSpPr>
          <p:spPr>
            <a:xfrm>
              <a:off x="4117" y="3540"/>
              <a:ext cx="375" cy="374"/>
            </a:xfrm>
            <a:prstGeom prst="ellipse">
              <a:avLst/>
            </a:prstGeom>
            <a:solidFill>
              <a:srgbClr val="03AD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82" name="图片 81" descr="Vector 1 (3)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189" y="3655"/>
              <a:ext cx="206" cy="161"/>
            </a:xfrm>
            <a:prstGeom prst="rect">
              <a:avLst/>
            </a:prstGeom>
          </p:spPr>
        </p:pic>
      </p:grpSp>
      <p:sp>
        <p:nvSpPr>
          <p:cNvPr id="19" name="矩形 18"/>
          <p:cNvSpPr/>
          <p:nvPr/>
        </p:nvSpPr>
        <p:spPr>
          <a:xfrm>
            <a:off x="3359785" y="2091690"/>
            <a:ext cx="3023870" cy="44170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419340" y="2091690"/>
            <a:ext cx="2466975" cy="301180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15100" y="5255260"/>
            <a:ext cx="5410200" cy="2857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57225" y="423545"/>
            <a:ext cx="43903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WebMoney</a:t>
            </a:r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支付流程</a:t>
            </a:r>
            <a:endParaRPr lang="zh-CN" altLang="en-US" sz="2400" b="1">
              <a:solidFill>
                <a:schemeClr val="bg2">
                  <a:lumMod val="25000"/>
                </a:schemeClr>
              </a:solidFill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pic>
        <p:nvPicPr>
          <p:cNvPr id="13" name="图片 12" descr="Payssion480x4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3970" y="-4445"/>
            <a:ext cx="1445895" cy="144589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0093960" y="1051560"/>
            <a:ext cx="1591945" cy="23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5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让  全  球  收  款  更  轻 松</a:t>
            </a:r>
            <a:endParaRPr lang="zh-CN" sz="95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253605" y="1388745"/>
            <a:ext cx="3895725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3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 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确认付款信息，支付完成，返回到商家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网站。</a:t>
            </a:r>
            <a:endParaRPr lang="en-US" altLang="zh-CN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238500" y="1388745"/>
            <a:ext cx="366268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2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跳转到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“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WebMoney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”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官网，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输入</a:t>
            </a:r>
            <a:r>
              <a:rPr 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WMID,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Email or phone number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和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Digits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宋体" panose="02010600030101010101" pitchFamily="2" charset="-122"/>
                <a:cs typeface="Microsoft JhengHei UI" panose="020B0604030504040204" charset="-120"/>
                <a:sym typeface="+mn-ea"/>
              </a:rPr>
              <a:t>，点击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宋体" panose="02010600030101010101" pitchFamily="2" charset="-122"/>
                <a:cs typeface="Microsoft JhengHei UI" panose="020B0604030504040204" charset="-120"/>
                <a:sym typeface="+mn-ea"/>
              </a:rPr>
              <a:t>“Go To Pay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宋体" panose="02010600030101010101" pitchFamily="2" charset="-122"/>
                <a:cs typeface="Microsoft JhengHei UI" panose="020B0604030504040204" charset="-120"/>
                <a:sym typeface="+mn-ea"/>
              </a:rPr>
              <a:t>ment”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；</a:t>
            </a:r>
            <a:endParaRPr lang="zh-CN" alt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35635" y="1388745"/>
            <a:ext cx="2791460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1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 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消费者选择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“W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ebMoney”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作为付款方式</a:t>
            </a:r>
            <a:r>
              <a:rPr 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；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      </a:t>
            </a:r>
            <a:endParaRPr lang="zh-CN" alt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pic>
        <p:nvPicPr>
          <p:cNvPr id="2" name="图片 1" descr="E:\01_PAYSSION-设计\190101_全球本地支付-原图大图\欧洲\俄罗斯\webmoney.pngwebmoney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rcRect/>
          <a:stretch>
            <a:fillRect/>
          </a:stretch>
        </p:blipFill>
        <p:spPr>
          <a:xfrm>
            <a:off x="895350" y="2167890"/>
            <a:ext cx="1034123" cy="270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465830" y="2129790"/>
            <a:ext cx="2759075" cy="4378960"/>
          </a:xfrm>
          <a:prstGeom prst="rect">
            <a:avLst/>
          </a:prstGeom>
        </p:spPr>
      </p:pic>
      <p:sp>
        <p:nvSpPr>
          <p:cNvPr id="5" name="椭圆 4"/>
          <p:cNvSpPr/>
          <p:nvPr>
            <p:custDataLst>
              <p:tags r:id="rId8"/>
            </p:custDataLst>
          </p:nvPr>
        </p:nvSpPr>
        <p:spPr>
          <a:xfrm>
            <a:off x="8343900" y="2737485"/>
            <a:ext cx="655955" cy="65405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9" name="图片 8" descr="Vector 1 (3)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"/>
          <a:stretch>
            <a:fillRect/>
          </a:stretch>
        </p:blipFill>
        <p:spPr>
          <a:xfrm>
            <a:off x="8493125" y="2915920"/>
            <a:ext cx="360045" cy="281305"/>
          </a:xfrm>
          <a:prstGeom prst="rect">
            <a:avLst/>
          </a:prstGeom>
        </p:spPr>
      </p:pic>
      <p:sp>
        <p:nvSpPr>
          <p:cNvPr id="14" name="文本框 13"/>
          <p:cNvSpPr txBox="1"/>
          <p:nvPr>
            <p:custDataLst>
              <p:tags r:id="rId10"/>
            </p:custDataLst>
          </p:nvPr>
        </p:nvSpPr>
        <p:spPr>
          <a:xfrm>
            <a:off x="7570470" y="3440430"/>
            <a:ext cx="2211705" cy="4127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50" b="1">
                <a:solidFill>
                  <a:schemeClr val="bg1">
                    <a:lumMod val="50000"/>
                  </a:schemeClr>
                </a:solidFill>
                <a:latin typeface="Mark Offc Pro Heavy" panose="020B0904020101010102" charset="0"/>
                <a:ea typeface="Microsoft JhengHei UI" panose="020B0604030504040204" charset="-120"/>
                <a:cs typeface="Mark Offc Pro Heavy" panose="020B0904020101010102" charset="0"/>
                <a:sym typeface="+mn-ea"/>
              </a:rPr>
              <a:t>Your Payment Was Successful</a:t>
            </a:r>
            <a:endParaRPr lang="zh-CN" altLang="en-US" sz="1050" b="1">
              <a:solidFill>
                <a:schemeClr val="bg1">
                  <a:lumMod val="50000"/>
                </a:schemeClr>
              </a:solidFill>
              <a:latin typeface="Mark Offc Pro Heavy" panose="020B0904020101010102" charset="0"/>
              <a:ea typeface="Microsoft JhengHei UI" panose="020B0604030504040204" charset="-120"/>
              <a:cs typeface="Mark Offc Pro Heavy" panose="020B0904020101010102" charset="0"/>
              <a:sym typeface="+mn-ea"/>
            </a:endParaRPr>
          </a:p>
        </p:txBody>
      </p:sp>
      <p:pic>
        <p:nvPicPr>
          <p:cNvPr id="15" name="图片 14" descr="Vector 1 (3)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"/>
          <a:stretch>
            <a:fillRect/>
          </a:stretch>
        </p:blipFill>
        <p:spPr>
          <a:xfrm>
            <a:off x="8496300" y="2927350"/>
            <a:ext cx="360045" cy="281305"/>
          </a:xfrm>
          <a:prstGeom prst="rect">
            <a:avLst/>
          </a:prstGeom>
        </p:spPr>
      </p:pic>
    </p:spTree>
    <p:custDataLst>
      <p:tags r:id="rId1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035" y="989330"/>
            <a:ext cx="972000" cy="648000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6530975" y="1564808"/>
            <a:ext cx="1426845" cy="648000"/>
          </a:xfrm>
          <a:prstGeom prst="roundRect">
            <a:avLst/>
          </a:prstGeom>
          <a:ln w="3175" cmpd="dbl">
            <a:gradFill>
              <a:gsLst>
                <a:gs pos="0">
                  <a:srgbClr val="FAFAFA"/>
                </a:gs>
                <a:gs pos="83000">
                  <a:srgbClr val="F0F0F0"/>
                </a:gs>
                <a:gs pos="100000">
                  <a:srgbClr val="F0F0F0"/>
                </a:gs>
              </a:gsLst>
              <a:lin ang="6000000" scaled="0"/>
            </a:gradFill>
            <a:prstDash val="solid"/>
            <a:miter lim="800000"/>
          </a:ln>
          <a:effectLst>
            <a:outerShdw blurRad="50800" dist="25400" dir="5400000" sx="96000" sy="96000" algn="t" rotWithShape="0">
              <a:prstClr val="black">
                <a:alpha val="12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47205" y="4841240"/>
            <a:ext cx="5410200" cy="2857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57225" y="423545"/>
            <a:ext cx="43903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俄罗斯收款解决方案</a:t>
            </a:r>
            <a:endParaRPr lang="zh-CN" altLang="en-US" sz="2400" b="1">
              <a:solidFill>
                <a:schemeClr val="bg2">
                  <a:lumMod val="25000"/>
                </a:schemeClr>
              </a:solidFill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6590" y="1807845"/>
            <a:ext cx="5106035" cy="2153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lang="zh-CN" altLang="en-US" sz="1400" b="1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俄罗斯电商市场概况</a:t>
            </a:r>
            <a:r>
              <a:rPr lang="en-US" altLang="zh-CN" sz="1000" b="1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</a:t>
            </a:r>
            <a:endParaRPr lang="en-US" altLang="zh-CN" sz="1000" b="1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俄罗斯是第十二大电子商务市场，2021 年的收入为 300 亿美元，领先于西班牙和澳大利亚。</a:t>
            </a:r>
            <a:endParaRPr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俄罗斯有1.1亿互联网用户，互联网覆盖率约78.5%，信用卡普及率约为20%。参与网购用户超过3000万，运往俄罗斯的海外商品有90%都来自中国。</a:t>
            </a:r>
            <a:endParaRPr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电子与媒体是俄罗斯最大的细分市场，占俄罗斯电子商务收入的 30%。紧随其后的是时尚，占 24%，玩具、爱好和 DIY 占 19%，家具和电器占 14%，食品和个人护理占 13%。</a:t>
            </a:r>
            <a:endParaRPr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6287135" y="883920"/>
            <a:ext cx="0" cy="5334000"/>
          </a:xfrm>
          <a:prstGeom prst="line">
            <a:avLst/>
          </a:prstGeom>
          <a:ln w="12700" cmpd="sng"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656590" y="4563110"/>
            <a:ext cx="238823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 b="1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数字俄罗斯</a:t>
            </a:r>
            <a:r>
              <a:rPr lang="en-US" altLang="zh-CN" sz="1200" b="1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:</a:t>
            </a:r>
            <a:endParaRPr lang="en-US" altLang="zh-CN" sz="1000" b="1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  <a:p>
            <a:pPr fontAlgn="auto">
              <a:lnSpc>
                <a:spcPct val="150000"/>
              </a:lnSpc>
            </a:pP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总人口：</a:t>
            </a:r>
            <a:r>
              <a:rPr 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1.46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亿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(20</a:t>
            </a:r>
            <a:r>
              <a:rPr 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22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年)</a:t>
            </a:r>
            <a:endParaRPr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  <a:p>
            <a:pPr fontAlgn="auto">
              <a:lnSpc>
                <a:spcPct val="150000"/>
              </a:lnSpc>
            </a:pP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GDP总计</a:t>
            </a:r>
            <a:r>
              <a:rPr 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: 1.483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万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亿美元</a:t>
            </a:r>
            <a:endParaRPr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  <a:p>
            <a:pPr fontAlgn="auto">
              <a:lnSpc>
                <a:spcPct val="150000"/>
              </a:lnSpc>
            </a:pPr>
            <a:r>
              <a:rPr 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人均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GDP</a:t>
            </a:r>
            <a:r>
              <a:rPr 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11786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美元</a:t>
            </a:r>
            <a:endParaRPr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互联网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用户：</a:t>
            </a:r>
            <a:r>
              <a:rPr 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1.24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亿</a:t>
            </a:r>
            <a:endParaRPr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  <a:p>
            <a:pPr fontAlgn="auto">
              <a:lnSpc>
                <a:spcPct val="150000"/>
              </a:lnSpc>
            </a:pPr>
            <a:r>
              <a:rPr 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互联网渗透率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：</a:t>
            </a:r>
            <a:r>
              <a:rPr 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85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%</a:t>
            </a:r>
            <a:endParaRPr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</p:txBody>
      </p:sp>
      <p:pic>
        <p:nvPicPr>
          <p:cNvPr id="19" name="图片 18" descr="Payssion480x4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3970" y="-4445"/>
            <a:ext cx="1445895" cy="1445895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10093960" y="1051560"/>
            <a:ext cx="1591945" cy="23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5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让  全  球  收  款  更  轻 松</a:t>
            </a:r>
            <a:endParaRPr lang="zh-CN" sz="95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2714625" y="3272790"/>
          <a:ext cx="3572510" cy="3377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11" name="图片 110"/>
          <p:cNvPicPr/>
          <p:nvPr/>
        </p:nvPicPr>
        <p:blipFill>
          <a:blip r:embed="rId5" r:link="rId6"/>
          <a:stretch>
            <a:fillRect/>
          </a:stretch>
        </p:blipFill>
        <p:spPr>
          <a:xfrm>
            <a:off x="6096000" y="3429000"/>
            <a:ext cx="0" cy="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文本框 12"/>
          <p:cNvSpPr txBox="1"/>
          <p:nvPr/>
        </p:nvSpPr>
        <p:spPr>
          <a:xfrm>
            <a:off x="6525895" y="3021330"/>
            <a:ext cx="479679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俄罗斯用户支付习惯：</a:t>
            </a:r>
            <a:endParaRPr lang="zh-CN" altLang="en-US" sz="14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marL="171450" indent="-1714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俄罗斯人习惯于在俄语网站购买商品，62%消费者表示更愿意使用本地电子钱包和借记卡支付。</a:t>
            </a:r>
            <a:endParaRPr lang="en-US" altLang="zh-CN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marL="171450" indent="-1714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64%的俄罗斯消费者单笔订单金额不超过30美元，所以价格越低越受欢迎。</a:t>
            </a:r>
            <a:endParaRPr lang="en-US" altLang="zh-CN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marL="171450" indent="-1714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altLang="zh-CN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marL="285750" indent="-285750" fontAlgn="auto">
              <a:lnSpc>
                <a:spcPct val="200000"/>
              </a:lnSpc>
            </a:pPr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主要支付工具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</a:t>
            </a:r>
            <a:endParaRPr lang="zh-CN" alt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电子钱包:   </a:t>
            </a:r>
            <a:r>
              <a:rPr 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QIWI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、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YooMoney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、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SberPay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、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WebMoney</a:t>
            </a:r>
            <a:endParaRPr 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卡支付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Credit/bank card</a:t>
            </a:r>
            <a:endParaRPr lang="en-US" altLang="zh-CN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pic>
        <p:nvPicPr>
          <p:cNvPr id="8" name="图片 7" descr="H:\logo\欧洲\俄罗斯\下载.png下载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6763068" y="1646555"/>
            <a:ext cx="962660" cy="484505"/>
          </a:xfrm>
          <a:prstGeom prst="rect">
            <a:avLst/>
          </a:prstGeom>
        </p:spPr>
      </p:pic>
      <p:sp>
        <p:nvSpPr>
          <p:cNvPr id="16" name="圆角矩形 15"/>
          <p:cNvSpPr/>
          <p:nvPr>
            <p:custDataLst>
              <p:tags r:id="rId8"/>
            </p:custDataLst>
          </p:nvPr>
        </p:nvSpPr>
        <p:spPr>
          <a:xfrm>
            <a:off x="8293736" y="1564808"/>
            <a:ext cx="1426845" cy="648000"/>
          </a:xfrm>
          <a:prstGeom prst="roundRect">
            <a:avLst/>
          </a:prstGeom>
          <a:ln w="3175" cmpd="dbl">
            <a:gradFill>
              <a:gsLst>
                <a:gs pos="0">
                  <a:srgbClr val="FAFAFA"/>
                </a:gs>
                <a:gs pos="83000">
                  <a:srgbClr val="F0F0F0"/>
                </a:gs>
                <a:gs pos="100000">
                  <a:srgbClr val="F0F0F0"/>
                </a:gs>
              </a:gsLst>
              <a:lin ang="6000000" scaled="0"/>
            </a:gradFill>
            <a:prstDash val="solid"/>
            <a:miter lim="800000"/>
          </a:ln>
          <a:effectLst>
            <a:outerShdw blurRad="50800" dist="25400" dir="5400000" sx="96000" sy="96000" algn="t" rotWithShape="0">
              <a:prstClr val="black">
                <a:alpha val="12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 descr="card_ru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71536" y="1655763"/>
            <a:ext cx="1071245" cy="466090"/>
          </a:xfrm>
          <a:prstGeom prst="rect">
            <a:avLst/>
          </a:prstGeom>
        </p:spPr>
      </p:pic>
      <p:sp>
        <p:nvSpPr>
          <p:cNvPr id="15" name="圆角矩形 14"/>
          <p:cNvSpPr/>
          <p:nvPr>
            <p:custDataLst>
              <p:tags r:id="rId12"/>
            </p:custDataLst>
          </p:nvPr>
        </p:nvSpPr>
        <p:spPr>
          <a:xfrm>
            <a:off x="10140950" y="1544320"/>
            <a:ext cx="1426845" cy="648000"/>
          </a:xfrm>
          <a:prstGeom prst="roundRect">
            <a:avLst/>
          </a:prstGeom>
          <a:ln w="3175" cmpd="dbl">
            <a:gradFill>
              <a:gsLst>
                <a:gs pos="0">
                  <a:srgbClr val="FAFAFA"/>
                </a:gs>
                <a:gs pos="83000">
                  <a:srgbClr val="F0F0F0"/>
                </a:gs>
                <a:gs pos="100000">
                  <a:srgbClr val="F0F0F0"/>
                </a:gs>
              </a:gsLst>
              <a:lin ang="6000000" scaled="0"/>
            </a:gradFill>
            <a:prstDash val="solid"/>
            <a:miter lim="800000"/>
          </a:ln>
          <a:effectLst>
            <a:outerShdw blurRad="50800" dist="25400" dir="5400000" sx="96000" sy="96000" algn="t" rotWithShape="0">
              <a:prstClr val="black">
                <a:alpha val="12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>
            <p:custDataLst>
              <p:tags r:id="rId13"/>
            </p:custDataLst>
          </p:nvPr>
        </p:nvSpPr>
        <p:spPr>
          <a:xfrm>
            <a:off x="6525895" y="2401570"/>
            <a:ext cx="1426845" cy="648000"/>
          </a:xfrm>
          <a:prstGeom prst="roundRect">
            <a:avLst/>
          </a:prstGeom>
          <a:ln w="3175" cmpd="dbl">
            <a:gradFill>
              <a:gsLst>
                <a:gs pos="0">
                  <a:srgbClr val="FAFAFA"/>
                </a:gs>
                <a:gs pos="83000">
                  <a:srgbClr val="F0F0F0"/>
                </a:gs>
                <a:gs pos="100000">
                  <a:srgbClr val="F0F0F0"/>
                </a:gs>
              </a:gsLst>
              <a:lin ang="6000000" scaled="0"/>
            </a:gradFill>
            <a:prstDash val="solid"/>
            <a:miter lim="800000"/>
          </a:ln>
          <a:effectLst>
            <a:outerShdw blurRad="50800" dist="25400" dir="5400000" sx="96000" sy="96000" algn="t" rotWithShape="0">
              <a:prstClr val="black">
                <a:alpha val="12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9" name="图片 8" descr="YooMoney-ЮMoney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10126980" y="1685290"/>
            <a:ext cx="1438275" cy="30162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6766560" y="2503955"/>
            <a:ext cx="945515" cy="443230"/>
          </a:xfrm>
          <a:prstGeom prst="rect">
            <a:avLst/>
          </a:prstGeom>
        </p:spPr>
      </p:pic>
      <p:sp>
        <p:nvSpPr>
          <p:cNvPr id="5" name="圆角矩形 4"/>
          <p:cNvSpPr/>
          <p:nvPr>
            <p:custDataLst>
              <p:tags r:id="rId18"/>
            </p:custDataLst>
          </p:nvPr>
        </p:nvSpPr>
        <p:spPr>
          <a:xfrm>
            <a:off x="8293736" y="2401570"/>
            <a:ext cx="1426845" cy="648000"/>
          </a:xfrm>
          <a:prstGeom prst="roundRect">
            <a:avLst/>
          </a:prstGeom>
          <a:ln w="3175" cmpd="dbl">
            <a:gradFill>
              <a:gsLst>
                <a:gs pos="0">
                  <a:srgbClr val="FAFAFA"/>
                </a:gs>
                <a:gs pos="83000">
                  <a:srgbClr val="F0F0F0"/>
                </a:gs>
                <a:gs pos="100000">
                  <a:srgbClr val="F0F0F0"/>
                </a:gs>
              </a:gsLst>
              <a:lin ang="6000000" scaled="0"/>
            </a:gradFill>
            <a:prstDash val="solid"/>
            <a:miter lim="800000"/>
          </a:ln>
          <a:effectLst>
            <a:outerShdw blurRad="50800" dist="25400" dir="5400000" sx="96000" sy="96000" algn="t" rotWithShape="0">
              <a:prstClr val="black">
                <a:alpha val="12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4" name="图片 13" descr="E:\01_PAYSSION-设计\190101_全球本地支付-原图大图\欧洲\俄罗斯\webmoney.pngwebmoney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0"/>
          <a:srcRect/>
          <a:stretch>
            <a:fillRect/>
          </a:stretch>
        </p:blipFill>
        <p:spPr>
          <a:xfrm>
            <a:off x="8293736" y="2547453"/>
            <a:ext cx="1364615" cy="356235"/>
          </a:xfrm>
          <a:prstGeom prst="rect">
            <a:avLst/>
          </a:prstGeom>
        </p:spPr>
      </p:pic>
    </p:spTree>
    <p:custDataLst>
      <p:tags r:id="rId2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889750" y="4818380"/>
            <a:ext cx="5410200" cy="2857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57225" y="471170"/>
            <a:ext cx="4390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/>
            <a:r>
              <a:rPr lang="zh-CN" altLang="en-US" sz="28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</a:t>
            </a:r>
            <a:r>
              <a:rPr lang="en-US" altLang="zh-CN" sz="28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-Credit/bank card</a:t>
            </a:r>
            <a:endParaRPr lang="en-US" altLang="zh-CN" sz="2800" b="1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7225" y="1963420"/>
            <a:ext cx="480631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1800"/>
              </a:lnSpc>
            </a:pP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卡支付是俄罗斯当地最流行的支付方式，在所有支付中的</a:t>
            </a:r>
            <a:r>
              <a:rPr lang="zh-CN"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支付占比达</a:t>
            </a:r>
            <a:r>
              <a:rPr lang="en-US" altLang="zh-CN"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54%</a:t>
            </a:r>
            <a:r>
              <a:rPr lang="zh-CN" altLang="en-US"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宋体" panose="02010600030101010101" pitchFamily="2" charset="-122"/>
                <a:cs typeface="Microsoft JhengHei UI" panose="020B0604030504040204" charset="-120"/>
                <a:sym typeface="+mn-ea"/>
              </a:rPr>
              <a:t>。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2020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年，俄罗斯支付卡交易数量超过501.9亿笔；2021年第一季度，卡交易笔数接近125亿。目前，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Payssion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支持俄罗斯卡支付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MIR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卡、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VISA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和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Mastercard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宋体" panose="02010600030101010101" pitchFamily="2" charset="-122"/>
                <a:cs typeface="Microsoft JhengHei UI" panose="020B0604030504040204" charset="-120"/>
                <a:sym typeface="+mn-ea"/>
              </a:rPr>
              <a:t>。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宋体" panose="02010600030101010101" pitchFamily="2" charset="-122"/>
              <a:cs typeface="Microsoft JhengHei UI" panose="020B0604030504040204" charset="-120"/>
              <a:sym typeface="+mn-ea"/>
            </a:endParaRPr>
          </a:p>
          <a:p>
            <a:pPr indent="0" fontAlgn="auto">
              <a:lnSpc>
                <a:spcPts val="1800"/>
              </a:lnSpc>
              <a:buFont typeface="Arial" panose="020B0604020202020204" pitchFamily="34" charset="0"/>
              <a:buNone/>
            </a:pPr>
            <a:endParaRPr lang="en-US" alt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indent="0" fontAlgn="auto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zh-CN"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VISA</a:t>
            </a:r>
            <a:r>
              <a:rPr lang="zh-CN" altLang="en-US"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和</a:t>
            </a:r>
            <a:r>
              <a:rPr lang="en-US" altLang="zh-CN"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Mastercard</a:t>
            </a:r>
            <a:r>
              <a:rPr lang="zh-CN" altLang="en-US"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是俄罗斯本地银行发行的信用卡，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供俄罗斯本地信用卡持卡人使用。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indent="0" fontAlgn="auto">
              <a:lnSpc>
                <a:spcPts val="1800"/>
              </a:lnSpc>
              <a:buFont typeface="Arial" panose="020B0604020202020204" pitchFamily="34" charset="0"/>
              <a:buNone/>
            </a:pP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indent="0" fontAlgn="auto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zh-CN"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MIR是俄罗斯自主开发的本土银行支付系统，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于2017年推出，是俄罗斯中央银行于2017年成立的支付清算机构，由比利时数字支付公司OpenWay开发，由俄罗斯银行的全资子公司国家支付卡系统（NSPK）负责营运。</a:t>
            </a: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indent="0" fontAlgn="auto">
              <a:lnSpc>
                <a:spcPts val="1800"/>
              </a:lnSpc>
              <a:buFont typeface="Arial" panose="020B0604020202020204" pitchFamily="34" charset="0"/>
              <a:buNone/>
            </a:pP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indent="0" fontAlgn="auto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MIR本身不发行银行卡，也不为持卡人提供信用额度或设定费率，而</a:t>
            </a:r>
            <a:r>
              <a:rPr lang="zh-CN"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是由合作的金融机构发行带有“MIR”标识的借记卡、信用卡等产品。</a:t>
            </a:r>
            <a:endParaRPr lang="zh-CN" sz="1200" b="1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2022年，由于制裁，众多国际支付卡组织暂停在俄支付服务，导致MIR支付系统使用急剧增加：2022年，流通的MIR兼容卡数量超过1.823亿张，增长60%。</a:t>
            </a:r>
            <a:endParaRPr lang="zh-CN" sz="1000">
              <a:solidFill>
                <a:schemeClr val="tx2">
                  <a:lumMod val="50000"/>
                </a:schemeClr>
              </a:solidFill>
              <a:highlight>
                <a:srgbClr val="FFFF00"/>
              </a:highlight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86830" y="680720"/>
            <a:ext cx="4843780" cy="45847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3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主要特点</a:t>
            </a:r>
            <a:r>
              <a:rPr lang="en-US" altLang="zh-CN" sz="1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</a:t>
            </a:r>
            <a:endParaRPr lang="en-US" altLang="zh-CN" sz="1400" b="1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支付类型: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MIR卡</a:t>
            </a:r>
            <a:r>
              <a:rPr lang="zh-CN"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、</a:t>
            </a:r>
            <a:r>
              <a:rPr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VISA</a:t>
            </a:r>
            <a:r>
              <a:rPr lang="zh-CN"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、</a:t>
            </a:r>
            <a:r>
              <a:rPr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Mastercard</a:t>
            </a:r>
            <a:endParaRPr sz="1000"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支持币种: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RUB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、</a:t>
            </a:r>
            <a:r>
              <a:rPr 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USD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适合行业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跨境电商、游戏、直播、软件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……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到账时间: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实时到账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最小单笔限额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无</a:t>
            </a:r>
            <a:b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最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大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单笔限额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</a:t>
            </a:r>
            <a:r>
              <a:rPr lang="en-US" altLang="zh-CN" sz="1000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MIR卡限额根据俄罗斯用户卡的限额而定，我们不限制</a:t>
            </a:r>
            <a:endParaRPr lang="en-US" altLang="zh-CN" sz="1000">
              <a:solidFill>
                <a:srgbClr val="FF0000"/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是否支持拒付: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不支持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是否支持退款: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支持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退款手续费:  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0.5 USD/笔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覆盖地区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/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国家: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1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个国家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</a:t>
            </a:r>
            <a:endParaRPr lang="zh-CN" sz="1000">
              <a:solidFill>
                <a:srgbClr val="FF0000"/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6086475" y="833120"/>
            <a:ext cx="0" cy="5044440"/>
          </a:xfrm>
          <a:prstGeom prst="line">
            <a:avLst/>
          </a:prstGeom>
          <a:ln w="12700" cmpd="sng"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图片 25" descr="Payssion480x4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970" y="-4445"/>
            <a:ext cx="1445895" cy="1445895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10093960" y="1051560"/>
            <a:ext cx="1591945" cy="23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5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让  全  球  收  款  更  轻 松</a:t>
            </a:r>
            <a:endParaRPr lang="zh-CN" sz="95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pic>
        <p:nvPicPr>
          <p:cNvPr id="3" name="图片 2" descr="card_ru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5650" y="1216660"/>
            <a:ext cx="1278890" cy="55626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矩形 105"/>
          <p:cNvSpPr/>
          <p:nvPr/>
        </p:nvSpPr>
        <p:spPr>
          <a:xfrm>
            <a:off x="763905" y="2091690"/>
            <a:ext cx="2160270" cy="431800"/>
          </a:xfrm>
          <a:prstGeom prst="rect">
            <a:avLst/>
          </a:prstGeom>
          <a:solidFill>
            <a:schemeClr val="bg1"/>
          </a:solidFill>
          <a:ln>
            <a:solidFill>
              <a:srgbClr val="03AD9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grpSp>
        <p:nvGrpSpPr>
          <p:cNvPr id="83" name="组合 82"/>
          <p:cNvGrpSpPr/>
          <p:nvPr/>
        </p:nvGrpSpPr>
        <p:grpSpPr>
          <a:xfrm rot="0">
            <a:off x="2630805" y="2216150"/>
            <a:ext cx="184150" cy="183515"/>
            <a:chOff x="4117" y="3540"/>
            <a:chExt cx="375" cy="374"/>
          </a:xfrm>
        </p:grpSpPr>
        <p:sp>
          <p:nvSpPr>
            <p:cNvPr id="77" name="椭圆 76"/>
            <p:cNvSpPr/>
            <p:nvPr/>
          </p:nvSpPr>
          <p:spPr>
            <a:xfrm>
              <a:off x="4117" y="3540"/>
              <a:ext cx="375" cy="374"/>
            </a:xfrm>
            <a:prstGeom prst="ellipse">
              <a:avLst/>
            </a:prstGeom>
            <a:solidFill>
              <a:srgbClr val="03AD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82" name="图片 81" descr="Vector 1 (3)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189" y="3655"/>
              <a:ext cx="206" cy="161"/>
            </a:xfrm>
            <a:prstGeom prst="rect">
              <a:avLst/>
            </a:prstGeom>
          </p:spPr>
        </p:pic>
      </p:grpSp>
      <p:sp>
        <p:nvSpPr>
          <p:cNvPr id="107" name="文本框 106"/>
          <p:cNvSpPr txBox="1"/>
          <p:nvPr/>
        </p:nvSpPr>
        <p:spPr>
          <a:xfrm>
            <a:off x="1456055" y="2185035"/>
            <a:ext cx="131191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Credit/bank card</a:t>
            </a:r>
            <a:endParaRPr lang="en-US" altLang="zh-CN" sz="1000"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</p:txBody>
      </p:sp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15100" y="5255260"/>
            <a:ext cx="5410200" cy="2857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57225" y="423545"/>
            <a:ext cx="43903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Credit/bank card</a:t>
            </a:r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支付流程</a:t>
            </a:r>
            <a:endParaRPr lang="zh-CN" altLang="en-US" sz="2400" b="1">
              <a:solidFill>
                <a:schemeClr val="bg2">
                  <a:lumMod val="25000"/>
                </a:schemeClr>
              </a:solidFill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pic>
        <p:nvPicPr>
          <p:cNvPr id="13" name="图片 12" descr="Payssion480x4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3970" y="-4445"/>
            <a:ext cx="1445895" cy="144589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0093960" y="1051560"/>
            <a:ext cx="1591945" cy="23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5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让  全  球  收  款  更  轻 松</a:t>
            </a:r>
            <a:endParaRPr lang="zh-CN" sz="95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022725" y="1388745"/>
            <a:ext cx="5293995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2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</a:t>
            </a:r>
            <a:r>
              <a:rPr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填写卡号、有效期、CVV</a:t>
            </a:r>
            <a:r>
              <a:rPr lang="zh-CN"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或</a:t>
            </a:r>
            <a:r>
              <a:rPr lang="en-US" altLang="zh-CN"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CVC</a:t>
            </a:r>
            <a:r>
              <a:rPr lang="zh-CN"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，点击</a:t>
            </a:r>
            <a:r>
              <a:rPr lang="en-US" altLang="zh-CN"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”</a:t>
            </a:r>
            <a:r>
              <a:rPr lang="zh-CN" altLang="en-US"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支付</a:t>
            </a:r>
            <a:r>
              <a:rPr lang="en-US" altLang="zh-CN"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“</a:t>
            </a:r>
            <a:r>
              <a:rPr lang="zh-CN" altLang="en-US"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，</a:t>
            </a:r>
            <a:r>
              <a:rPr lang="zh-CN" sz="10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根据操作提示完成付款。</a:t>
            </a:r>
            <a:endParaRPr lang="zh-CN" sz="1000"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35635" y="1388745"/>
            <a:ext cx="3121025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1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 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消费者选择</a:t>
            </a:r>
            <a:r>
              <a:rPr lang="en-US" altLang="zh-CN" sz="1000">
                <a:solidFill>
                  <a:srgbClr val="3B3838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“</a:t>
            </a:r>
            <a:r>
              <a:rPr lang="en-US" altLang="zh-CN" sz="1000">
                <a:solidFill>
                  <a:srgbClr val="3B3838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Credit/bank card</a:t>
            </a:r>
            <a:r>
              <a:rPr lang="en-US" altLang="zh-CN" sz="1000">
                <a:solidFill>
                  <a:srgbClr val="3B3838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”</a:t>
            </a:r>
            <a:r>
              <a:rPr lang="zh-CN" altLang="en-US" sz="1000">
                <a:solidFill>
                  <a:srgbClr val="3B3838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作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为付款方式</a:t>
            </a:r>
            <a:r>
              <a:rPr 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；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      </a:t>
            </a:r>
            <a:endParaRPr lang="zh-CN" alt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054475" y="2019935"/>
            <a:ext cx="5104765" cy="3232785"/>
          </a:xfrm>
          <a:prstGeom prst="rect">
            <a:avLst/>
          </a:prstGeom>
        </p:spPr>
      </p:pic>
      <p:pic>
        <p:nvPicPr>
          <p:cNvPr id="4" name="图片 3" descr="card_ru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1695" y="2174558"/>
            <a:ext cx="612140" cy="266065"/>
          </a:xfrm>
          <a:prstGeom prst="rect">
            <a:avLst/>
          </a:prstGeom>
        </p:spPr>
      </p:pic>
    </p:spTree>
    <p:custDataLst>
      <p:tags r:id="rId9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889750" y="4818380"/>
            <a:ext cx="5410200" cy="2857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57225" y="471170"/>
            <a:ext cx="4390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/>
            <a:r>
              <a:rPr lang="zh-CN" altLang="en-US" sz="28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</a:t>
            </a:r>
            <a:r>
              <a:rPr lang="en-US" altLang="zh-CN" sz="28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-QIWI</a:t>
            </a:r>
            <a:endParaRPr lang="en-US" altLang="zh-CN" sz="2800" b="1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7225" y="1963420"/>
            <a:ext cx="4806315" cy="4015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1800"/>
              </a:lnSpc>
            </a:pP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QIWI是俄罗斯领先的支付服务提供商，目前在欧洲、亚洲、非洲和美洲的20多个国家开展业务，拥有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2700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万活跃用户，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因此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QIWI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也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被称为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”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俄罗斯支付宝“。</a:t>
            </a: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QIWI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支付特点和优势</a:t>
            </a:r>
            <a:r>
              <a:rPr 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：</a:t>
            </a:r>
            <a:br>
              <a:rPr 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br>
              <a:rPr 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QIWI运营着俄罗斯最大规模的线下自助购物终端设备，约有15万台！用户通过它们可以使用现金或银行卡去支付线上的账单；</a:t>
            </a:r>
            <a:b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用户可以将钱存入钱包的余额并直接用于支付，另外也可以绑定Visa/MC bank Cards等进行在线支付；</a:t>
            </a:r>
            <a:b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QIWI可用于手机话费充值、游戏充值、缴纳水费、电费、煤气费等相关业务，应用场景十分广泛。</a:t>
            </a: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lang="zh-CN" sz="1000">
              <a:solidFill>
                <a:srgbClr val="FF0000"/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lang="en-US" altLang="zh-CN" sz="1000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* </a:t>
            </a:r>
            <a:r>
              <a:rPr lang="zh-CN" sz="1000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QIWI支持的最大订单金额是600000卢布。</a:t>
            </a:r>
            <a:endParaRPr lang="zh-CN" sz="1000">
              <a:solidFill>
                <a:srgbClr val="FF0000"/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lang="en-US" altLang="zh-CN" sz="1000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* </a:t>
            </a:r>
            <a:r>
              <a:rPr lang="zh-CN" sz="1000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  <a:hlinkClick r:id="rId2" action="ppaction://hlinkfile"/>
              </a:rPr>
              <a:t>QIWI用户和商家都有限额</a:t>
            </a:r>
            <a:r>
              <a:rPr lang="zh-CN" sz="1000">
                <a:solidFill>
                  <a:srgbClr val="FF0000"/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。</a:t>
            </a:r>
            <a:endParaRPr lang="zh-CN" altLang="zh-CN" sz="1000">
              <a:solidFill>
                <a:srgbClr val="FF0000"/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86830" y="680720"/>
            <a:ext cx="4843780" cy="50463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3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主要特点</a:t>
            </a:r>
            <a:r>
              <a:rPr lang="en-US" altLang="zh-CN" sz="1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</a:t>
            </a:r>
            <a:endParaRPr lang="en-US" altLang="zh-CN" sz="1400" b="1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支付类型: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电子钱包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支持币种: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RUB</a:t>
            </a:r>
            <a:r>
              <a:rPr 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,USD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适合行业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跨境电商、游戏、直播、软件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……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到账时间: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实时到账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最小单笔限额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1 RUB</a:t>
            </a:r>
            <a:b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最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大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单笔限额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150,000 RUB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 UI" panose="020B0604030504040204" charset="-120"/>
                <a:sym typeface="+mn-ea"/>
              </a:rPr>
              <a:t>（可提升到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 UI" panose="020B0604030504040204" charset="-120"/>
                <a:sym typeface="+mn-ea"/>
              </a:rPr>
              <a:t> 1000 USD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 UI" panose="020B0604030504040204" charset="-120"/>
                <a:sym typeface="+mn-ea"/>
              </a:rPr>
              <a:t>）</a:t>
            </a:r>
            <a:endParaRPr lang="en-US" alt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是否支持拒付: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不支持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是否支持退款: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支持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+mn-lt"/>
                <a:sym typeface="+mn-ea"/>
              </a:rPr>
              <a:t>退款手续费:  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+mn-lt"/>
                <a:sym typeface="+mn-ea"/>
              </a:rPr>
              <a:t>1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USD/笔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覆盖地区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/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国家: 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10+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国家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主要是俄罗斯、哈萨克斯坦、格鲁吉亚、</a:t>
            </a:r>
            <a:b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塔吉克斯坦、摩尔多瓦和乌兹别克斯坦。</a:t>
            </a:r>
            <a:endParaRPr 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6086475" y="833120"/>
            <a:ext cx="0" cy="5044440"/>
          </a:xfrm>
          <a:prstGeom prst="line">
            <a:avLst/>
          </a:prstGeom>
          <a:ln w="12700" cmpd="sng"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图片 25" descr="Payssion480x4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3970" y="-4445"/>
            <a:ext cx="1445895" cy="1445895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10093960" y="1051560"/>
            <a:ext cx="1591945" cy="23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5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让  全  球  收  款  更  轻 松</a:t>
            </a:r>
            <a:endParaRPr lang="zh-CN" sz="95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pic>
        <p:nvPicPr>
          <p:cNvPr id="3" name="图片 2" descr="H:\logo\欧洲\俄罗斯\下载.png下载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52475" y="1138873"/>
            <a:ext cx="1284605" cy="6457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16745" y="1708150"/>
            <a:ext cx="2008505" cy="3630295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矩形 105"/>
          <p:cNvSpPr/>
          <p:nvPr/>
        </p:nvSpPr>
        <p:spPr>
          <a:xfrm>
            <a:off x="763905" y="2091690"/>
            <a:ext cx="2160270" cy="431800"/>
          </a:xfrm>
          <a:prstGeom prst="rect">
            <a:avLst/>
          </a:prstGeom>
          <a:solidFill>
            <a:schemeClr val="bg1"/>
          </a:solidFill>
          <a:ln>
            <a:solidFill>
              <a:srgbClr val="03AD9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pic>
        <p:nvPicPr>
          <p:cNvPr id="6" name="图片 5" descr="H:\logo\欧洲\俄罗斯\下载.png下载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95350" y="2177415"/>
            <a:ext cx="534670" cy="269240"/>
          </a:xfrm>
          <a:prstGeom prst="rect">
            <a:avLst/>
          </a:prstGeom>
        </p:spPr>
      </p:pic>
      <p:grpSp>
        <p:nvGrpSpPr>
          <p:cNvPr id="83" name="组合 82"/>
          <p:cNvGrpSpPr/>
          <p:nvPr/>
        </p:nvGrpSpPr>
        <p:grpSpPr>
          <a:xfrm rot="0">
            <a:off x="2630805" y="2216150"/>
            <a:ext cx="184150" cy="183515"/>
            <a:chOff x="4117" y="3540"/>
            <a:chExt cx="375" cy="374"/>
          </a:xfrm>
        </p:grpSpPr>
        <p:sp>
          <p:nvSpPr>
            <p:cNvPr id="77" name="椭圆 76"/>
            <p:cNvSpPr/>
            <p:nvPr/>
          </p:nvSpPr>
          <p:spPr>
            <a:xfrm>
              <a:off x="4117" y="3540"/>
              <a:ext cx="375" cy="374"/>
            </a:xfrm>
            <a:prstGeom prst="ellipse">
              <a:avLst/>
            </a:prstGeom>
            <a:solidFill>
              <a:srgbClr val="03AD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82" name="图片 81" descr="Vector 1 (3)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9" y="3655"/>
              <a:ext cx="206" cy="161"/>
            </a:xfrm>
            <a:prstGeom prst="rect">
              <a:avLst/>
            </a:prstGeom>
          </p:spPr>
        </p:pic>
      </p:grpSp>
      <p:sp>
        <p:nvSpPr>
          <p:cNvPr id="107" name="文本框 106"/>
          <p:cNvSpPr txBox="1"/>
          <p:nvPr/>
        </p:nvSpPr>
        <p:spPr>
          <a:xfrm>
            <a:off x="1456055" y="2185035"/>
            <a:ext cx="70929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1000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QIWI</a:t>
            </a:r>
            <a:endParaRPr lang="en-US" altLang="zh-CN" sz="1000"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59785" y="2091690"/>
            <a:ext cx="3542665" cy="30124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419340" y="2091690"/>
            <a:ext cx="2466975" cy="301180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515100" y="5255260"/>
            <a:ext cx="5410200" cy="2857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57225" y="423545"/>
            <a:ext cx="43903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bg2">
                    <a:lumMod val="25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QIWI</a:t>
            </a:r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支付流程</a:t>
            </a:r>
            <a:endParaRPr lang="zh-CN" altLang="en-US" sz="2400" b="1">
              <a:solidFill>
                <a:schemeClr val="bg2">
                  <a:lumMod val="25000"/>
                </a:schemeClr>
              </a:solidFill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pic>
        <p:nvPicPr>
          <p:cNvPr id="13" name="图片 12" descr="Payssion480x4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3970" y="-4445"/>
            <a:ext cx="1445895" cy="144589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0093960" y="1051560"/>
            <a:ext cx="1591945" cy="23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5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让  全  球  收  款  更  轻 松</a:t>
            </a:r>
            <a:endParaRPr lang="zh-CN" sz="95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253605" y="1388745"/>
            <a:ext cx="3895725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3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输入短信中的验证码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，完成付款。</a:t>
            </a:r>
            <a:endParaRPr lang="en-US" altLang="zh-CN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238183" y="1388745"/>
            <a:ext cx="2844165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2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跳转到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“QIWI”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官网，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输入注册用的电话号码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；</a:t>
            </a:r>
            <a:endParaRPr lang="zh-CN" alt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35635" y="1388745"/>
            <a:ext cx="2791460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1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 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消费者选择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“QIWI”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作为付款方式</a:t>
            </a:r>
            <a:r>
              <a:rPr 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；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      </a:t>
            </a:r>
            <a:endParaRPr lang="zh-CN" alt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9785" y="2091690"/>
            <a:ext cx="3542030" cy="30124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9340" y="2091690"/>
            <a:ext cx="2458085" cy="2877185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889750" y="4818380"/>
            <a:ext cx="5410200" cy="2857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57225" y="471170"/>
            <a:ext cx="5076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/>
            <a:r>
              <a:rPr lang="zh-CN" altLang="en-US" sz="28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</a:t>
            </a:r>
            <a:r>
              <a:rPr lang="en-US" altLang="zh-CN" sz="28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-YooMoney</a:t>
            </a:r>
            <a:endParaRPr lang="zh-CN" altLang="en-US" sz="2800" b="1">
              <a:solidFill>
                <a:srgbClr val="FF0000"/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86830" y="680720"/>
            <a:ext cx="4843780" cy="45847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3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主要特点</a:t>
            </a:r>
            <a:r>
              <a:rPr lang="en-US" altLang="zh-CN" sz="1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</a:t>
            </a:r>
            <a:endParaRPr lang="en-US" altLang="zh-CN" sz="1400" b="1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支付类型: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电子钱包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支持币种: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RUB</a:t>
            </a:r>
            <a:r>
              <a:rPr 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USD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适合行业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电商、游戏、直播、软件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……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到账时间: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实时到账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最小单笔限额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无</a:t>
            </a:r>
            <a:b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最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大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单笔限额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250,000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RUB</a:t>
            </a:r>
            <a:endParaRPr lang="en-US" alt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是否支持拒付: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不支持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是否支持退款: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支持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+mn-lt"/>
                <a:sym typeface="+mn-ea"/>
              </a:rPr>
              <a:t>退款手续费:  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+mn-lt"/>
                <a:sym typeface="+mn-ea"/>
              </a:rPr>
              <a:t>0.5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+mn-lt"/>
                <a:sym typeface="+mn-ea"/>
              </a:rPr>
              <a:t>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USD/笔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覆盖地区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/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国家: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1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个国家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</a:t>
            </a:r>
            <a:endParaRPr lang="en-US" alt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6086475" y="833120"/>
            <a:ext cx="0" cy="5044440"/>
          </a:xfrm>
          <a:prstGeom prst="line">
            <a:avLst/>
          </a:prstGeom>
          <a:ln w="12700" cmpd="sng"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图片 25" descr="Payssion480x4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970" y="-4445"/>
            <a:ext cx="1445895" cy="1445895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10093960" y="1051560"/>
            <a:ext cx="1591945" cy="23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5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让  全  球  收  款  更  轻 松</a:t>
            </a:r>
            <a:endParaRPr lang="zh-CN" sz="95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pic>
        <p:nvPicPr>
          <p:cNvPr id="5" name="图片 4" descr="YooMoney-ЮMone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1263015"/>
            <a:ext cx="2014220" cy="422275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657225" y="1963420"/>
            <a:ext cx="4806315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1800"/>
              </a:lnSpc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YooMoney（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原Yandex.Money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）创立于2002年7月，是俄罗斯排名第一的搜索引擎平台Yandex（Яндекс）和俄罗斯支付服务商PayCash Group推出的合资企业，之后Yandex成为Yandex.Money的唯一持有者。2013年7月，Yandex将Yandex.Money75%的股份出售给</a:t>
            </a:r>
            <a:r>
              <a:rPr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俄罗斯最大银行Sberbank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。2020年7月，Sberbank收购了Yandex.Money剩余25%的股份，成为该公司的唯一持有者，并将其更名为YooMoney。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YooMoney本身是一个电子钱包，同时也是支付提供商，集成了俄罗斯和CIS国家当地流行的支付方式。YooMoney通过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其在线支付系统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YooKassa提供在线结帐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功能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，允许在线商家通过YooMoney钱包和关联银行卡接受付款，同时还提供了其他付款选项，如网上银行、现金和运营商账单等。此外，用户还可以通过YooMoney应用程序扫描商家网站上的二维码进行付款、可以在店内使用YooMoney应用程序通过NFC功能进行非接触式付款。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通过YooMoney，用户可以进行</a:t>
            </a:r>
            <a:r>
              <a:rPr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网购、支付账单、缴纳税款和付款、手机充值、转账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等一系列生活服务，非常方便。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目前，YooMoney已经成为继“Sberbank Online”之后的俄罗斯第二大电子支付服务，注册钱包数量超过</a:t>
            </a:r>
            <a:r>
              <a:rPr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6000万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，超过16万商店与YuKassa链接。根据Sber提供的数据，</a:t>
            </a:r>
            <a:r>
              <a:rPr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每天有160万笔支付通过该服务进行。</a:t>
            </a:r>
            <a:endParaRPr sz="1200" b="1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515100" y="5255260"/>
            <a:ext cx="5410200" cy="2857500"/>
          </a:xfrm>
          <a:prstGeom prst="rect">
            <a:avLst/>
          </a:prstGeom>
        </p:spPr>
      </p:pic>
      <p:sp>
        <p:nvSpPr>
          <p:cNvPr id="106" name="矩形 105"/>
          <p:cNvSpPr/>
          <p:nvPr/>
        </p:nvSpPr>
        <p:spPr>
          <a:xfrm>
            <a:off x="763905" y="2091690"/>
            <a:ext cx="2160270" cy="431800"/>
          </a:xfrm>
          <a:prstGeom prst="rect">
            <a:avLst/>
          </a:prstGeom>
          <a:solidFill>
            <a:schemeClr val="bg1"/>
          </a:solidFill>
          <a:ln>
            <a:solidFill>
              <a:srgbClr val="03AD9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grpSp>
        <p:nvGrpSpPr>
          <p:cNvPr id="83" name="组合 82"/>
          <p:cNvGrpSpPr/>
          <p:nvPr/>
        </p:nvGrpSpPr>
        <p:grpSpPr>
          <a:xfrm rot="0">
            <a:off x="2630805" y="2216150"/>
            <a:ext cx="184150" cy="183515"/>
            <a:chOff x="4117" y="3540"/>
            <a:chExt cx="375" cy="374"/>
          </a:xfrm>
        </p:grpSpPr>
        <p:sp>
          <p:nvSpPr>
            <p:cNvPr id="77" name="椭圆 76"/>
            <p:cNvSpPr/>
            <p:nvPr/>
          </p:nvSpPr>
          <p:spPr>
            <a:xfrm>
              <a:off x="4117" y="3540"/>
              <a:ext cx="375" cy="374"/>
            </a:xfrm>
            <a:prstGeom prst="ellipse">
              <a:avLst/>
            </a:prstGeom>
            <a:solidFill>
              <a:srgbClr val="03AD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82" name="图片 81" descr="Vector 1 (3)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9" y="3655"/>
              <a:ext cx="206" cy="161"/>
            </a:xfrm>
            <a:prstGeom prst="rect">
              <a:avLst/>
            </a:prstGeom>
          </p:spPr>
        </p:pic>
      </p:grpSp>
      <p:sp>
        <p:nvSpPr>
          <p:cNvPr id="107" name="文本框 106"/>
          <p:cNvSpPr txBox="1"/>
          <p:nvPr/>
        </p:nvSpPr>
        <p:spPr>
          <a:xfrm>
            <a:off x="1456055" y="2185035"/>
            <a:ext cx="8483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1000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YooMoney</a:t>
            </a:r>
            <a:endParaRPr lang="en-US" altLang="zh-CN" sz="1000"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59785" y="2091690"/>
            <a:ext cx="3893185" cy="37852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419340" y="2091690"/>
            <a:ext cx="4348480" cy="27933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57225" y="423545"/>
            <a:ext cx="43903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bg2">
                    <a:lumMod val="25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YooMoney</a:t>
            </a:r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支付流程</a:t>
            </a:r>
            <a:endParaRPr lang="zh-CN" altLang="en-US" sz="2400" b="1">
              <a:solidFill>
                <a:schemeClr val="bg2">
                  <a:lumMod val="25000"/>
                </a:schemeClr>
              </a:solidFill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pic>
        <p:nvPicPr>
          <p:cNvPr id="13" name="图片 12" descr="Payssion480x4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3970" y="-4445"/>
            <a:ext cx="1445895" cy="144589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0093960" y="1051560"/>
            <a:ext cx="1591945" cy="23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5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让  全  球  收  款  更  轻 松</a:t>
            </a:r>
            <a:endParaRPr lang="zh-CN" sz="95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253605" y="1388745"/>
            <a:ext cx="3895725" cy="7188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3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 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输入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YooMoney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钱包的邮箱地址或手机号码，点击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“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下一步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”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，根据操作提示完成付款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。或通过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Sber ID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、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VK ID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、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Gosuslugi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、二维码等方式登录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YooMoney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钱包完成付款。</a:t>
            </a:r>
            <a:endParaRPr lang="en-US" altLang="zh-CN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238500" y="1388745"/>
            <a:ext cx="3521710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2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</a:t>
            </a:r>
            <a:r>
              <a:rPr 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点击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“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登录或注册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”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；</a:t>
            </a:r>
            <a:endParaRPr lang="zh-CN" alt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35635" y="1388745"/>
            <a:ext cx="2791460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1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 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消费者选择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“Y</a:t>
            </a:r>
            <a:r>
              <a:rPr lang="en-US" alt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ooMoney”</a:t>
            </a:r>
            <a:r>
              <a:rPr lang="zh-CN" altLang="en-US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作为付款方式</a:t>
            </a:r>
            <a:r>
              <a:rPr lang="zh-CN"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；</a:t>
            </a:r>
            <a:r>
              <a:rPr sz="100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      </a:t>
            </a:r>
            <a:endParaRPr lang="zh-CN" altLang="en-US" sz="100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pic>
        <p:nvPicPr>
          <p:cNvPr id="5" name="图片 4" descr="YooMoney-ЮMone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0" y="2244090"/>
            <a:ext cx="605790" cy="127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424873" y="2190750"/>
            <a:ext cx="3763010" cy="358711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512685" y="2199640"/>
            <a:ext cx="4255135" cy="2518410"/>
          </a:xfrm>
          <a:prstGeom prst="rect">
            <a:avLst/>
          </a:prstGeom>
        </p:spPr>
      </p:pic>
    </p:spTree>
    <p:custDataLst>
      <p:tags r:id="rId9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E:\13-PAYSSION-全球本地支付\欧洲支付\俄罗斯支付\office-map.pngoffice-map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889750" y="4818380"/>
            <a:ext cx="5410200" cy="2857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57225" y="471170"/>
            <a:ext cx="5076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/>
            <a:r>
              <a:rPr lang="zh-CN" altLang="en-US" sz="28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</a:t>
            </a:r>
            <a:r>
              <a:rPr lang="en-US" altLang="zh-CN" sz="28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-SberPay</a:t>
            </a:r>
            <a:endParaRPr lang="zh-CN" altLang="en-US" sz="2800" b="1">
              <a:solidFill>
                <a:srgbClr val="FF0000"/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7225" y="1963420"/>
            <a:ext cx="4806315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ts val="1800"/>
              </a:lnSpc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SberPay于2020年7月9日推出，是由俄罗斯储蓄银行SberBank（</a:t>
            </a:r>
            <a:r>
              <a:rPr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俄罗斯最大银行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）开发的移动支付系统，由SberBank Online应用程序提供，允许消费者通过SberBank Online应用程序执行并接受商品和服务的付款。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SberPay仅适用于SberBank发行的Mir卡（信用卡或借记卡）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。将卡链接到SberPay上后，消费者便可以转账、购物、账单支付等一系列生活服务了。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2022年4月13日，由于“技术合作伙伴的决定”（制裁），SberPay暂停Mir卡支付服务，并于2022年11月重新恢复。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ts val="1800"/>
              </a:lnSpc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根据SberBank发布的2023年第二季度IFRS结果摘要（Summary IFRS results 6M 2023），目前，SberBank的活跃用户数量已达到1.072亿（俄罗斯总人口1.434亿），SberBank Online应用程序（应用程序+网页）的月活跃用户数 (MAU) 超过 8000万，每日用户数 (DAU) 为4140万，DAU/MAU比例约为52%，</a:t>
            </a:r>
            <a:r>
              <a:rPr sz="12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SberPay月用户数超过2600万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，荣获CX World Awards最佳创新服务/产品提名。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86830" y="680720"/>
            <a:ext cx="4843780" cy="45847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3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主要特点</a:t>
            </a:r>
            <a:r>
              <a:rPr lang="en-US" altLang="zh-CN" sz="14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</a:t>
            </a:r>
            <a:endParaRPr lang="en-US" altLang="zh-CN" sz="1400" b="1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支付类型: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电子钱包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支持币种: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RUB</a:t>
            </a:r>
            <a:r>
              <a:rPr 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, USD</a:t>
            </a:r>
            <a:endParaRPr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适合行业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电商、游戏、直播、软件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……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到账时间: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实时到账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最小单笔限额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无</a:t>
            </a:r>
            <a:b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</a:b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最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大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单笔限额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:   500,000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RUB</a:t>
            </a:r>
            <a:endParaRPr lang="en-US" alt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是否支持拒付: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不支持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是否支持退款:  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支持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+mn-lt"/>
                <a:sym typeface="+mn-ea"/>
              </a:rPr>
              <a:t>退款手续费:  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+mn-lt"/>
                <a:sym typeface="+mn-ea"/>
              </a:rPr>
              <a:t>0.5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+mn-lt"/>
                <a:sym typeface="+mn-ea"/>
              </a:rPr>
              <a:t>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USD/笔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覆盖地区</a:t>
            </a:r>
            <a:r>
              <a:rPr lang="en-US" altLang="zh-CN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/</a:t>
            </a:r>
            <a:r>
              <a:rPr lang="zh-CN" altLang="en-US" sz="1000" b="1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国家: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1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个国家 </a:t>
            </a:r>
            <a:r>
              <a:rPr lang="en-US" altLang="zh-CN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 </a:t>
            </a: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俄罗斯</a:t>
            </a:r>
            <a:endParaRPr lang="en-US" altLang="zh-CN" sz="1000">
              <a:solidFill>
                <a:schemeClr val="tx2">
                  <a:lumMod val="50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6086475" y="833120"/>
            <a:ext cx="0" cy="5044440"/>
          </a:xfrm>
          <a:prstGeom prst="line">
            <a:avLst/>
          </a:prstGeom>
          <a:ln w="12700" cmpd="sng"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图片 25" descr="Payssion480x4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970" y="-4445"/>
            <a:ext cx="1445895" cy="1445895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10093960" y="1051560"/>
            <a:ext cx="1591945" cy="23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950">
                <a:solidFill>
                  <a:schemeClr val="bg2">
                    <a:lumMod val="25000"/>
                  </a:schemeClr>
                </a:solidFill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让  全  球  收  款  更  轻 松</a:t>
            </a:r>
            <a:endParaRPr lang="zh-CN" sz="950">
              <a:solidFill>
                <a:schemeClr val="bg2">
                  <a:lumMod val="25000"/>
                </a:schemeClr>
              </a:solidFill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  <a:sym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46760" y="1243330"/>
            <a:ext cx="1006475" cy="47180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01.xml><?xml version="1.0" encoding="utf-8"?>
<p:tagLst xmlns:p="http://schemas.openxmlformats.org/presentationml/2006/main">
  <p:tag name="KSO_DOCER_TEMPLATE_OPEN_ONCE_MARK" val="1"/>
  <p:tag name="COMMONDATA" val="eyJoZGlkIjoiNzU5MTBlYzUzY2M5NWJhNzQ4MmNkMmY2MzM0YjFkNWIifQ=="/>
  <p:tag name="KSO_WPP_MARK_KEY" val="ebc7f6e1-05eb-4d52-90d3-baa5f6f47f90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PECIAL_SOURCE" val="bdnull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8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PECIAL_SOURCE" val="bdnull"/>
</p:tagLst>
</file>

<file path=ppt/tags/tag79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PECIAL_SOURCE" val="bdnull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PECIAL_SOURCE" val="bdnull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PECIAL_SOURCE" val="bdnull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4502</Words>
  <Application>WPS 演示</Application>
  <PresentationFormat>宽屏</PresentationFormat>
  <Paragraphs>214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Calibri</vt:lpstr>
      <vt:lpstr>Microsoft YaHei UI</vt:lpstr>
      <vt:lpstr>Open Sans</vt:lpstr>
      <vt:lpstr>Yu Gothic UI Semibold</vt:lpstr>
      <vt:lpstr>Mark Offc Pro Heavy</vt:lpstr>
      <vt:lpstr>Microsoft JhengHei</vt:lpstr>
      <vt:lpstr>Microsoft JhengHei UI</vt:lpstr>
      <vt:lpstr>Mark Pro Heavy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木鱼</cp:lastModifiedBy>
  <cp:revision>1813</cp:revision>
  <dcterms:created xsi:type="dcterms:W3CDTF">2019-06-11T06:20:00Z</dcterms:created>
  <dcterms:modified xsi:type="dcterms:W3CDTF">2023-09-12T05:58:52Z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3CD8263515AA46D2BAEE78CE2B029D7A_13</vt:lpwstr>
  </property>
</Properties>
</file>